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295" r:id="rId4"/>
    <p:sldId id="29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4" r:id="rId13"/>
    <p:sldId id="265" r:id="rId14"/>
    <p:sldId id="267" r:id="rId15"/>
    <p:sldId id="268" r:id="rId16"/>
    <p:sldId id="269" r:id="rId17"/>
    <p:sldId id="290" r:id="rId18"/>
    <p:sldId id="289" r:id="rId19"/>
    <p:sldId id="294" r:id="rId20"/>
    <p:sldId id="271" r:id="rId21"/>
    <p:sldId id="280" r:id="rId22"/>
    <p:sldId id="272" r:id="rId23"/>
    <p:sldId id="281" r:id="rId24"/>
    <p:sldId id="273" r:id="rId25"/>
    <p:sldId id="282" r:id="rId26"/>
    <p:sldId id="274" r:id="rId27"/>
    <p:sldId id="283" r:id="rId28"/>
    <p:sldId id="275" r:id="rId29"/>
    <p:sldId id="284" r:id="rId30"/>
    <p:sldId id="276" r:id="rId31"/>
    <p:sldId id="285" r:id="rId32"/>
    <p:sldId id="277" r:id="rId33"/>
    <p:sldId id="286" r:id="rId34"/>
    <p:sldId id="278" r:id="rId35"/>
    <p:sldId id="287" r:id="rId36"/>
    <p:sldId id="293" r:id="rId37"/>
    <p:sldId id="288" r:id="rId38"/>
    <p:sldId id="291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AF8E2-320A-4962-8B0A-BDD346C48782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7195-9F9F-4EF0-B37B-734F58801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5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3DA38-8D7F-4D21-8540-09350E2E7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2E43C0D-9AD3-4181-B6F8-A34C25841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85FB34-3857-4EFC-95E6-982A93C8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06F9-3EEE-4C70-AA9D-51C57B967741}" type="datetime1">
              <a:rPr lang="nl-NL" smtClean="0"/>
              <a:t>25-1-2019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BF9D36-3801-4F1D-9AD2-CE9384A6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A10841-C60A-46A6-A94A-13AD5AE1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40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8E546-89A0-4C30-A4DE-FB2FE681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5DF0D0B-2832-4112-A5CA-CB5BAC736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159074-FFB2-4FE0-B8CF-FC67DAE3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F765-8CC6-4BA4-A083-1D29A372336D}" type="datetime1">
              <a:rPr lang="nl-NL" smtClean="0"/>
              <a:t>25-1-2019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346EB4-5A21-4FC3-B0B5-CC9ED5B5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2AF95E-1BDC-4AE8-A807-7C50EC82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022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AC1DBC8-204B-4E03-B47F-2535889CA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1C2C77-A7C2-41CE-A4FA-AB8E3E0E7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4F7131-6F74-46FC-A3C1-25035969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A0EA-E8C0-47F8-97E6-0ECF98F33DAF}" type="datetime1">
              <a:rPr lang="nl-NL" smtClean="0"/>
              <a:t>25-1-2019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C734E2-4DA1-4F65-9257-04D6FD53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46A6D4C-DB76-4788-922A-DA173C2C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15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E85BB-CFA1-42DE-849A-08A02A6A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628367-2F09-48DE-B9ED-7AD0F3ED5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0C3D59-D002-41C1-9D3F-B757D269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EB71-620B-4699-84E1-6FD475251EEE}" type="datetime1">
              <a:rPr lang="nl-NL" smtClean="0"/>
              <a:t>25-1-2019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BAD866-9CB3-43AA-BDF1-32B2A8B4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0AB5D6-90F9-4CAF-AE8C-10042BCF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2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A1E0C-5A4D-4CE5-951F-40A20916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A19A8B-BF92-4489-A1A6-D8179D546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5BD227-8FD7-4F93-A2A2-97B85823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B6A2-F75E-4120-ACEA-D84448DAFAB2}" type="datetime1">
              <a:rPr lang="nl-NL" smtClean="0"/>
              <a:t>25-1-2019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00D2DF-816D-4FA7-AAF6-F5E48D5B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1FF8E2D-83DC-4339-AA9E-451FC110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369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B8DF8-D28D-4EFE-B42F-FB34140E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384BFC-33C7-4714-999B-25F58304D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D761B1B-3123-4CF1-BA1B-B79869DD6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3BEA33-E35C-4459-BEED-A5DA13BA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F551F-906F-4C28-9046-975899AEEC9B}" type="datetime1">
              <a:rPr lang="nl-NL" smtClean="0"/>
              <a:t>25-1-2019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35E9FB9-30D6-4E55-A269-77185E3B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F246C4-3D19-4DC7-9624-CD4E3958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55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37C88-AF26-4BAD-8C32-B8F1F8F0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A8310F-0105-404D-81B5-7CC77427B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BF83F85-67E7-4F9D-8258-FF6752057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27AE5E3-09A9-4B1B-B3BF-69FBD547D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10660E-BF01-4BCC-96BF-D6C4B42C2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8309A59-E444-470F-A65D-21DF28BA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D070-C614-42E3-9E63-6FC558986BEE}" type="datetime1">
              <a:rPr lang="nl-NL" smtClean="0"/>
              <a:t>25-1-2019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32C13EB-F79D-4C37-9E44-8A47942D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7CF7EBA-225F-4831-9B05-870A560B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988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F05EA-F5F8-48D5-86A9-2B679DC7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E86549-7370-4C86-9060-3EFA19A4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CE78-ED2B-4239-8860-001D6434E91F}" type="datetime1">
              <a:rPr lang="nl-NL" smtClean="0"/>
              <a:t>25-1-2019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A4D0E5-7F2E-4DC6-A2A4-C3F0AADE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139C985-2CB7-4A1A-B0D2-9968CA75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53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3F8E474-2183-4242-878C-D48E052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1477-7B62-4FD9-B380-CE409A3CBCCC}" type="datetime1">
              <a:rPr lang="nl-NL" smtClean="0"/>
              <a:t>25-1-2019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A746B7-CCE3-4BB9-BFBE-DC020EE0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15E1A4-DBC1-454B-9A20-25CCC4F1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95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B5D05-E3AA-4C41-94FB-B678E44E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8D6B21-FFDF-4ED7-82F5-69231556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9E6877-8A0C-4649-9373-DDDBDB052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268A0A-57B6-4AEB-81E3-B8F4FE4E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1FAE-8958-41BE-A07C-926BD10E8F0E}" type="datetime1">
              <a:rPr lang="nl-NL" smtClean="0"/>
              <a:t>25-1-2019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2BE7FC-4E4A-4D09-84A2-020FBA32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31670D2-B1F1-4272-995B-846CF55E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772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EE35A-F367-4709-9929-42BD1B96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795C2EE-B6DF-4CF8-9574-2473C6656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4C35E2-757B-48BE-BECB-FF7A19DE4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3DF926-E61E-4A44-A8D3-6CF8660D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856B-3B77-426E-AE8E-502928D81364}" type="datetime1">
              <a:rPr lang="nl-NL" smtClean="0"/>
              <a:t>25-1-2019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B014F6-0C05-4986-A0A0-46D6DAF9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AD5C7C-F83E-4D45-B3AB-E7C5C3B8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055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539CD6A-F100-4357-A502-FAB40066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D12AE9-540A-47F9-BCFB-2A47BE013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4041A3-2FBA-4127-AF63-1D40D4BC9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02628-20BF-4159-84A8-2E899573E843}" type="datetime1">
              <a:rPr lang="nl-NL" smtClean="0"/>
              <a:t>25-1-2019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BBE478-09F7-4121-BA8C-B1B940F7E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0B79AA-8773-49B9-B114-5EDA94641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0FFED-3A5B-4DD0-9EA0-FC29448A11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90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F21C91A-8CB0-4189-AD5F-1A440B05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7FC5323-3FCB-427B-9B76-2F201254B9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339228-A1BD-45B1-B126-995EBC134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Het Gebouw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842D8ED-961C-4ACB-B727-D91F6E355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Syed</a:t>
            </a:r>
            <a:r>
              <a:rPr lang="nl-NL" dirty="0"/>
              <a:t> </a:t>
            </a:r>
            <a:r>
              <a:rPr lang="nl-NL" dirty="0" err="1"/>
              <a:t>Baqir</a:t>
            </a:r>
            <a:r>
              <a:rPr lang="nl-NL" dirty="0"/>
              <a:t> Ali </a:t>
            </a:r>
            <a:r>
              <a:rPr lang="nl-NL" dirty="0" err="1"/>
              <a:t>Kazmi</a:t>
            </a:r>
            <a:endParaRPr lang="nl-NL" dirty="0"/>
          </a:p>
          <a:p>
            <a:r>
              <a:rPr lang="nl-NL" dirty="0"/>
              <a:t>&amp;</a:t>
            </a:r>
          </a:p>
          <a:p>
            <a:r>
              <a:rPr lang="nl-NL" dirty="0"/>
              <a:t>Jasper van der Vaart</a:t>
            </a:r>
          </a:p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98C0838-DB16-489F-9CBB-8829B61C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94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86E081E6-68C1-4829-ABB9-9E8A2EAF6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1" cy="58565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3AE6EE-65B2-49E8-B152-B95A2E7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Evaluation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D0B6264-FCD7-4BB3-A7CA-6B3E39DA0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1"/>
          <a:stretch/>
        </p:blipFill>
        <p:spPr>
          <a:xfrm>
            <a:off x="1041216" y="1690688"/>
            <a:ext cx="1344876" cy="434912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C40C543-5559-4602-BCE9-C74B9BA4E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r="-1980" b="82034"/>
          <a:stretch/>
        </p:blipFill>
        <p:spPr>
          <a:xfrm>
            <a:off x="872490" y="3886772"/>
            <a:ext cx="1630680" cy="78135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CB303AA-CA5B-414E-869F-20B02AC7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10</a:t>
            </a:fld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06B61084-0C3E-497D-BF78-89D8705F7849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66780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42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7F01550-B406-44C4-B8B0-F069072F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0" cy="5856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3AE6EE-65B2-49E8-B152-B95A2E7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Evaluation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33D9F9F-9185-4A7E-9824-13B629AB5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1"/>
          <a:stretch/>
        </p:blipFill>
        <p:spPr>
          <a:xfrm>
            <a:off x="1041216" y="1690688"/>
            <a:ext cx="1344876" cy="43491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6F34C67-53E5-4A1D-BC91-317302BC2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r="-1980" b="82034"/>
          <a:stretch/>
        </p:blipFill>
        <p:spPr>
          <a:xfrm>
            <a:off x="872490" y="4616768"/>
            <a:ext cx="1630680" cy="78135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337D312-C10A-4591-8727-CF941A5D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11</a:t>
            </a:fld>
            <a:endParaRPr lang="nl-NL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07F1E764-253C-4B1F-8897-E4E481BBBF51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66780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1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E6D646C-5115-4C6C-9D6A-845DF2FA9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1" cy="5856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3AE6EE-65B2-49E8-B152-B95A2E7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Evaluation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17F76E1-137E-4F8C-93C9-C24A7A508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1"/>
          <a:stretch/>
        </p:blipFill>
        <p:spPr>
          <a:xfrm>
            <a:off x="1041216" y="1690688"/>
            <a:ext cx="1344876" cy="43491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2C38391-8C06-4D9D-A42A-5E263881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r="-1980" b="82034"/>
          <a:stretch/>
        </p:blipFill>
        <p:spPr>
          <a:xfrm>
            <a:off x="872490" y="5350574"/>
            <a:ext cx="1630680" cy="78135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D5340C4-AFF2-4152-96B4-8422AEA9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12</a:t>
            </a:fld>
            <a:endParaRPr lang="nl-NL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0EDD8DD-FA82-473D-9418-D4F3FD59C34F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66780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82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9B3CE-BF56-410E-BCF4-EBEADACB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Point Value </a:t>
            </a:r>
            <a:r>
              <a:rPr lang="en-US" dirty="0"/>
              <a:t>Computation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28005B5-2A52-414F-8C32-0FC3EE98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Formula for the livability index: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 err="1"/>
              <a:t>RoadDistance</a:t>
            </a:r>
            <a:r>
              <a:rPr lang="en-US" sz="1800" dirty="0"/>
              <a:t>*w + </a:t>
            </a:r>
            <a:r>
              <a:rPr lang="en-US" sz="1800" dirty="0" err="1"/>
              <a:t>distanceValue</a:t>
            </a:r>
            <a:r>
              <a:rPr lang="en-US" sz="1800" dirty="0"/>
              <a:t>*w + </a:t>
            </a:r>
            <a:r>
              <a:rPr lang="en-US" sz="1800" dirty="0" err="1"/>
              <a:t>SolarValue</a:t>
            </a:r>
            <a:r>
              <a:rPr lang="en-US" sz="1800" dirty="0"/>
              <a:t>*w  – ( </a:t>
            </a:r>
            <a:r>
              <a:rPr lang="en-US" sz="1800" dirty="0" err="1"/>
              <a:t>NoiseValue</a:t>
            </a:r>
            <a:r>
              <a:rPr lang="en-US" sz="1800" dirty="0"/>
              <a:t> / 45 )*w + 1.5 * </a:t>
            </a:r>
            <a:r>
              <a:rPr lang="en-US" sz="1800" dirty="0" err="1"/>
              <a:t>TrafficValue</a:t>
            </a:r>
            <a:r>
              <a:rPr lang="en-US" sz="1800" dirty="0"/>
              <a:t>*w</a:t>
            </a:r>
            <a:endParaRPr lang="en-US" sz="20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8DB6503F-BB14-4BCC-834C-382355C52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r="874"/>
          <a:stretch/>
        </p:blipFill>
        <p:spPr>
          <a:xfrm>
            <a:off x="838200" y="3311371"/>
            <a:ext cx="10711649" cy="90362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FDBBB17-DCFD-4286-AAE4-5DA4978E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13</a:t>
            </a:fld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51F261F7-2A86-4BFC-8301-2C409D46A145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72876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6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9FFB4D0-DA2C-4F17-A615-8A82804E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906"/>
            <a:ext cx="5192697" cy="36679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D6CC9F-45F1-43C4-A048-4595B51C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Point Value </a:t>
            </a:r>
            <a:r>
              <a:rPr lang="en-US" dirty="0"/>
              <a:t>Computation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96E9B5D-7DDF-4C03-BABC-B762E1C32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7"/>
          <a:stretch/>
        </p:blipFill>
        <p:spPr>
          <a:xfrm>
            <a:off x="6161105" y="2861904"/>
            <a:ext cx="4512071" cy="366799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AE40922-272C-4439-AB39-B585C807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45180"/>
          <a:stretch/>
        </p:blipFill>
        <p:spPr>
          <a:xfrm>
            <a:off x="5610688" y="4519119"/>
            <a:ext cx="5062488" cy="201078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99830AE-AF66-4791-B96B-5060E072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14</a:t>
            </a:fld>
            <a:endParaRPr lang="nl-NL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C901086-5D78-4BBB-A1DF-4322B4F55E97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72876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1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BC361B8F-CB35-41CC-A7DE-C53DF4B7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0" cy="5856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25490B-56A2-46A5-9844-FB1E4674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Creation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5BA068-A033-4D3B-B427-40DDE0FF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15</a:t>
            </a:fld>
            <a:endParaRPr lang="nl-NL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55EA4B1-6C49-4C29-8B47-17E4275B9136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597704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16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BC361B8F-CB35-41CC-A7DE-C53DF4B7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0" cy="58565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25490B-56A2-46A5-9844-FB1E4674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Creation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808B662-03EA-4263-A609-E1D11E32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16</a:t>
            </a:fld>
            <a:endParaRPr lang="nl-NL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7CC3D92-281F-414E-AD01-E91CCFB4DDE8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597704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50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B274E-965B-45B7-ABB2-42BEE2C0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17</a:t>
            </a:fld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1FD07F-CE97-402A-ACA7-AF9E5166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975" y="18255"/>
            <a:ext cx="3686175" cy="1325563"/>
          </a:xfrm>
        </p:spPr>
        <p:txBody>
          <a:bodyPr/>
          <a:lstStyle/>
          <a:p>
            <a:r>
              <a:rPr lang="en-GB" b="1" dirty="0"/>
              <a:t>A* Algorithm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FB35FA98-2907-4BFA-B442-A3CB2A993A9B}"/>
              </a:ext>
            </a:extLst>
          </p:cNvPr>
          <p:cNvSpPr/>
          <p:nvPr/>
        </p:nvSpPr>
        <p:spPr>
          <a:xfrm>
            <a:off x="6657975" y="1590404"/>
            <a:ext cx="409575" cy="333646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3D7E3-D3DE-45EB-AFF2-574A1201E44A}"/>
              </a:ext>
            </a:extLst>
          </p:cNvPr>
          <p:cNvSpPr txBox="1"/>
          <p:nvPr/>
        </p:nvSpPr>
        <p:spPr>
          <a:xfrm>
            <a:off x="7184230" y="1487521"/>
            <a:ext cx="4428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Ideal points (Best chosen points according to </a:t>
            </a:r>
          </a:p>
          <a:p>
            <a:r>
              <a:rPr lang="en-GB" dirty="0"/>
              <a:t>point cloud and Growing algorithm)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697EB6-7CE6-4D7C-9A76-9BD61A60F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55872" r="41279" b="16775"/>
          <a:stretch/>
        </p:blipFill>
        <p:spPr>
          <a:xfrm>
            <a:off x="6541293" y="2733404"/>
            <a:ext cx="642938" cy="445177"/>
          </a:xfrm>
          <a:prstGeom prst="flowChartInputOutpu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49827B7-D492-4E5C-85F1-6C2DC7925251}"/>
              </a:ext>
            </a:extLst>
          </p:cNvPr>
          <p:cNvSpPr/>
          <p:nvPr/>
        </p:nvSpPr>
        <p:spPr>
          <a:xfrm>
            <a:off x="6979443" y="2589701"/>
            <a:ext cx="409575" cy="19022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3DF11-8CB6-441C-BB2B-5C65A45CBA64}"/>
              </a:ext>
            </a:extLst>
          </p:cNvPr>
          <p:cNvSpPr txBox="1"/>
          <p:nvPr/>
        </p:nvSpPr>
        <p:spPr>
          <a:xfrm>
            <a:off x="7184229" y="2589701"/>
            <a:ext cx="4392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Nodes as purple voxels representing shortest</a:t>
            </a:r>
          </a:p>
          <a:p>
            <a:r>
              <a:rPr lang="en-GB" dirty="0"/>
              <a:t>path between start node and end node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C8C72-F0BC-486D-AB74-5E2E6F5B9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3379735"/>
            <a:ext cx="5048250" cy="25972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593E18-EE85-45D1-9D09-DBC3258D552C}"/>
              </a:ext>
            </a:extLst>
          </p:cNvPr>
          <p:cNvCxnSpPr>
            <a:cxnSpLocks/>
          </p:cNvCxnSpPr>
          <p:nvPr/>
        </p:nvCxnSpPr>
        <p:spPr>
          <a:xfrm flipV="1">
            <a:off x="5943600" y="3236033"/>
            <a:ext cx="5514975" cy="2917117"/>
          </a:xfrm>
          <a:prstGeom prst="line">
            <a:avLst/>
          </a:prstGeom>
          <a:ln w="635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300347-13BC-45BE-B23D-868E0F394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4" y="1571529"/>
            <a:ext cx="5265831" cy="43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187436-AB4F-44EA-B001-E65DDA3C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523875"/>
            <a:ext cx="4133850" cy="6067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AB75-EEE5-41ED-8EF0-737F1117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18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7CF40-8A3F-4A9E-8CCF-AE176A21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870746"/>
            <a:ext cx="7820025" cy="5668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C5838-0E28-48F6-BA0A-30C4AB7D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0"/>
            <a:ext cx="4238625" cy="1325563"/>
          </a:xfrm>
        </p:spPr>
        <p:txBody>
          <a:bodyPr/>
          <a:lstStyle/>
          <a:p>
            <a:r>
              <a:rPr lang="en-GB" b="1" dirty="0"/>
              <a:t>Path finding (A*)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E6E93-8B87-49B1-B355-DD6540060BEB}"/>
              </a:ext>
            </a:extLst>
          </p:cNvPr>
          <p:cNvSpPr txBox="1"/>
          <p:nvPr/>
        </p:nvSpPr>
        <p:spPr>
          <a:xfrm>
            <a:off x="4600575" y="6079351"/>
            <a:ext cx="689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</a:rPr>
              <a:t>http://mat.uab.cat/~alseda/MasterOpt/AStar-Algorithm.pdf</a:t>
            </a:r>
          </a:p>
        </p:txBody>
      </p:sp>
    </p:spTree>
    <p:extLst>
      <p:ext uri="{BB962C8B-B14F-4D97-AF65-F5344CB8AC3E}">
        <p14:creationId xmlns:p14="http://schemas.microsoft.com/office/powerpoint/2010/main" val="67593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AEDC-9C71-478B-838F-8E74C945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6E7F7E-3D27-4998-AB79-03DBA3C9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48818" y="32200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Design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41C78-D5D0-45F6-B8EA-3F05E93CE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38032"/>
            <a:ext cx="5867401" cy="4525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90F18-52E0-4905-A13D-E74160C5C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6"/>
          <a:stretch/>
        </p:blipFill>
        <p:spPr>
          <a:xfrm>
            <a:off x="5946514" y="109760"/>
            <a:ext cx="6216912" cy="2153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792B6D-A4DF-41CC-A19D-06ED5E880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13" y="2333038"/>
            <a:ext cx="6216912" cy="2153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84418-393E-45A6-B88B-99E7E563D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04" y="4561302"/>
            <a:ext cx="6216912" cy="21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1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BFE43-02B4-4692-AF9D-8168A452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Goals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EF4D183-DCE9-4CD0-9C8C-BE0634B467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65148" y="1833106"/>
          <a:ext cx="3420568" cy="3420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3" imgW="15239858" imgH="15239607" progId="Acrobat.Document.DC">
                  <p:embed/>
                </p:oleObj>
              </mc:Choice>
              <mc:Fallback>
                <p:oleObj name="Acrobat Document" r:id="rId3" imgW="15239858" imgH="15239607" progId="Acrobat.Document.DC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EF4D183-DCE9-4CD0-9C8C-BE0634B467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148" y="1833106"/>
                        <a:ext cx="3420568" cy="3420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F137055-3E87-4CD7-A5C6-55FFF70F116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85716" y="1833106"/>
          <a:ext cx="3420568" cy="3420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crobat Document" r:id="rId5" imgW="15239858" imgH="15239607" progId="Acrobat.Document.DC">
                  <p:embed/>
                </p:oleObj>
              </mc:Choice>
              <mc:Fallback>
                <p:oleObj name="Acrobat Document" r:id="rId5" imgW="15239858" imgH="15239607" progId="Acrobat.Document.DC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F137055-3E87-4CD7-A5C6-55FFF70F1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5716" y="1833106"/>
                        <a:ext cx="3420568" cy="3420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E9115FD-4603-4F54-8A8D-AAD605E76AF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06284" y="1833106"/>
          <a:ext cx="3420568" cy="3420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Acrobat Document" r:id="rId7" imgW="15239858" imgH="15239607" progId="Acrobat.Document.DC">
                  <p:embed/>
                </p:oleObj>
              </mc:Choice>
              <mc:Fallback>
                <p:oleObj name="Acrobat Document" r:id="rId7" imgW="15239858" imgH="15239607" progId="Acrobat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E9115FD-4603-4F54-8A8D-AAD605E76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06284" y="1833106"/>
                        <a:ext cx="3420568" cy="3420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5010DE-9F43-4CE5-8EDE-022110F6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</a:t>
            </a:fld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7207EAE-B7AD-4F00-8F69-8FF4B8F70B14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45952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8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C7BE-8554-41CE-B0BA-DF32A181E129}"/>
              </a:ext>
            </a:extLst>
          </p:cNvPr>
          <p:cNvSpPr txBox="1"/>
          <p:nvPr/>
        </p:nvSpPr>
        <p:spPr>
          <a:xfrm>
            <a:off x="8396023" y="813864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Housing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FF2485-1881-4E3D-B84E-57F25E1E07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6" y="2060698"/>
            <a:ext cx="5191850" cy="358895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DC268D8-738F-486C-8A78-595D2909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5753C-7E7B-4A11-A1AB-CDC07D6F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97" y="2525085"/>
            <a:ext cx="4496672" cy="29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C7BE-8554-41CE-B0BA-DF32A181E129}"/>
              </a:ext>
            </a:extLst>
          </p:cNvPr>
          <p:cNvSpPr txBox="1"/>
          <p:nvPr/>
        </p:nvSpPr>
        <p:spPr>
          <a:xfrm>
            <a:off x="8396023" y="813864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Housing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6A1D0-278B-430D-A253-FA8A5DB351B5}"/>
              </a:ext>
            </a:extLst>
          </p:cNvPr>
          <p:cNvGrpSpPr/>
          <p:nvPr/>
        </p:nvGrpSpPr>
        <p:grpSpPr>
          <a:xfrm>
            <a:off x="215761" y="676515"/>
            <a:ext cx="5191850" cy="3588951"/>
            <a:chOff x="205066" y="2060698"/>
            <a:chExt cx="5191850" cy="35889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FF2485-1881-4E3D-B84E-57F25E1E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66" y="2060698"/>
              <a:ext cx="5191850" cy="35889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C35F44-08BC-4002-9675-F4D4960965FE}"/>
                </a:ext>
              </a:extLst>
            </p:cNvPr>
            <p:cNvSpPr txBox="1"/>
            <p:nvPr/>
          </p:nvSpPr>
          <p:spPr>
            <a:xfrm flipH="1">
              <a:off x="3412499" y="3911284"/>
              <a:ext cx="198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Starter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249B88-AADF-45D4-97B6-37A3126A06DC}"/>
                </a:ext>
              </a:extLst>
            </p:cNvPr>
            <p:cNvSpPr txBox="1"/>
            <p:nvPr/>
          </p:nvSpPr>
          <p:spPr>
            <a:xfrm flipH="1">
              <a:off x="1895912" y="2689997"/>
              <a:ext cx="198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students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7F507B-1750-4189-8AA9-43AE35AC8CAE}"/>
                </a:ext>
              </a:extLst>
            </p:cNvPr>
            <p:cNvSpPr txBox="1"/>
            <p:nvPr/>
          </p:nvSpPr>
          <p:spPr>
            <a:xfrm flipH="1">
              <a:off x="2396035" y="3272585"/>
              <a:ext cx="198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Assisted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4F6E00-7E5F-4D46-8C36-B5ABC38ED567}"/>
                </a:ext>
              </a:extLst>
            </p:cNvPr>
            <p:cNvCxnSpPr/>
            <p:nvPr/>
          </p:nvCxnSpPr>
          <p:spPr>
            <a:xfrm flipH="1">
              <a:off x="1895912" y="3053593"/>
              <a:ext cx="254465" cy="801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AD1EE1-C111-4680-8DC3-95ED39731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0888" y="3579263"/>
              <a:ext cx="127232" cy="664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676879-3757-4EFE-8748-56095B7D72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0264" y="3701335"/>
              <a:ext cx="467133" cy="2505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B819145-15C9-4E3B-AF4E-1F71451C2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282" y="3475013"/>
              <a:ext cx="1" cy="4768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8870197-05AE-45E7-911B-52A9DC40C38F}"/>
                </a:ext>
              </a:extLst>
            </p:cNvPr>
            <p:cNvCxnSpPr>
              <a:cxnSpLocks/>
            </p:cNvCxnSpPr>
            <p:nvPr/>
          </p:nvCxnSpPr>
          <p:spPr>
            <a:xfrm>
              <a:off x="3979792" y="4243305"/>
              <a:ext cx="241946" cy="139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9C37-96EC-4D4A-9C2D-FDB944C6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21</a:t>
            </a:fld>
            <a:endParaRPr lang="nl-NL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B9B568-83BF-4012-9E87-5841C7ED3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829786"/>
              </p:ext>
            </p:extLst>
          </p:nvPr>
        </p:nvGraphicFramePr>
        <p:xfrm>
          <a:off x="995285" y="4187479"/>
          <a:ext cx="38070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530">
                  <a:extLst>
                    <a:ext uri="{9D8B030D-6E8A-4147-A177-3AD203B41FA5}">
                      <a16:colId xmlns:a16="http://schemas.microsoft.com/office/drawing/2014/main" val="2345481062"/>
                    </a:ext>
                  </a:extLst>
                </a:gridCol>
                <a:gridCol w="1903530">
                  <a:extLst>
                    <a:ext uri="{9D8B030D-6E8A-4147-A177-3AD203B41FA5}">
                      <a16:colId xmlns:a16="http://schemas.microsoft.com/office/drawing/2014/main" val="3977091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Areas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9616"/>
                  </a:ext>
                </a:extLst>
              </a:tr>
              <a:tr h="281584">
                <a:tc>
                  <a:txBody>
                    <a:bodyPr/>
                    <a:lstStyle/>
                    <a:p>
                      <a:r>
                        <a:rPr lang="en-GB" dirty="0"/>
                        <a:t>Starter 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99164"/>
                  </a:ext>
                </a:extLst>
              </a:tr>
              <a:tr h="281584">
                <a:tc>
                  <a:txBody>
                    <a:bodyPr/>
                    <a:lstStyle/>
                    <a:p>
                      <a:r>
                        <a:rPr lang="en-GB" dirty="0"/>
                        <a:t>Assisted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73781"/>
                  </a:ext>
                </a:extLst>
              </a:tr>
              <a:tr h="281584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38454"/>
                  </a:ext>
                </a:extLst>
              </a:tr>
              <a:tr h="281584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0495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64DA8062-F0E4-4751-A94B-D32C3A443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22" y="2442418"/>
            <a:ext cx="4518450" cy="29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88B3D-3FB9-4D4E-B58A-AC9D1C571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" y="1903514"/>
            <a:ext cx="4505954" cy="371526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5172A0-6408-4C5E-9B3E-CB605B3B61CC}"/>
              </a:ext>
            </a:extLst>
          </p:cNvPr>
          <p:cNvSpPr txBox="1"/>
          <p:nvPr/>
        </p:nvSpPr>
        <p:spPr>
          <a:xfrm>
            <a:off x="8396023" y="813864"/>
            <a:ext cx="1659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Offices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1ADBAA-7612-4729-9918-08B9A69A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22</a:t>
            </a:fld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87E82-C5EB-4743-B432-5B00C50158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14"/>
            <a:ext cx="5191850" cy="358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89BE8-BEAB-494F-AB49-EEC5CB5E3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64" y="2248249"/>
            <a:ext cx="4895399" cy="29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5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172A0-6408-4C5E-9B3E-CB605B3B61CC}"/>
              </a:ext>
            </a:extLst>
          </p:cNvPr>
          <p:cNvSpPr txBox="1"/>
          <p:nvPr/>
        </p:nvSpPr>
        <p:spPr>
          <a:xfrm>
            <a:off x="8396023" y="813864"/>
            <a:ext cx="1659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Offices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1ADBAA-7612-4729-9918-08B9A69A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23</a:t>
            </a:fld>
            <a:endParaRPr lang="nl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070D99-7A79-4F15-A7C7-3DFDF8FAEBCF}"/>
              </a:ext>
            </a:extLst>
          </p:cNvPr>
          <p:cNvGrpSpPr/>
          <p:nvPr/>
        </p:nvGrpSpPr>
        <p:grpSpPr>
          <a:xfrm>
            <a:off x="147027" y="1321572"/>
            <a:ext cx="5191850" cy="3588951"/>
            <a:chOff x="32857" y="1791356"/>
            <a:chExt cx="5191850" cy="35889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1FEF14-5079-4FCB-ABD3-95A87389D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9" t="21604" r="62012" b="61875"/>
            <a:stretch/>
          </p:blipFill>
          <p:spPr>
            <a:xfrm>
              <a:off x="884813" y="2539609"/>
              <a:ext cx="1115692" cy="59292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D8D3ED-7C8B-4405-A18F-1A515FC8660A}"/>
                </a:ext>
              </a:extLst>
            </p:cNvPr>
            <p:cNvGrpSpPr/>
            <p:nvPr/>
          </p:nvGrpSpPr>
          <p:grpSpPr>
            <a:xfrm>
              <a:off x="32857" y="1791356"/>
              <a:ext cx="5191850" cy="3588951"/>
              <a:chOff x="32857" y="1791356"/>
              <a:chExt cx="5191850" cy="358895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C587E82-C5EB-4743-B432-5B00C5015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57" y="1791356"/>
                <a:ext cx="5191850" cy="3588951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38BE05E-6DDE-4391-95A9-765594C82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2660" y="2483141"/>
                <a:ext cx="142859" cy="3737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18A0F-5530-4E42-92CD-C026913E4B0E}"/>
                  </a:ext>
                </a:extLst>
              </p:cNvPr>
              <p:cNvSpPr txBox="1"/>
              <p:nvPr/>
            </p:nvSpPr>
            <p:spPr>
              <a:xfrm flipH="1">
                <a:off x="1227098" y="2133243"/>
                <a:ext cx="1984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Offices 2 storage</a:t>
                </a:r>
              </a:p>
            </p:txBody>
          </p:sp>
        </p:grp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187E922-C962-431B-A5E6-88644C2EA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307302"/>
              </p:ext>
            </p:extLst>
          </p:nvPr>
        </p:nvGraphicFramePr>
        <p:xfrm>
          <a:off x="748485" y="4937128"/>
          <a:ext cx="41506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43">
                  <a:extLst>
                    <a:ext uri="{9D8B030D-6E8A-4147-A177-3AD203B41FA5}">
                      <a16:colId xmlns:a16="http://schemas.microsoft.com/office/drawing/2014/main" val="3917437124"/>
                    </a:ext>
                  </a:extLst>
                </a:gridCol>
                <a:gridCol w="2075343">
                  <a:extLst>
                    <a:ext uri="{9D8B030D-6E8A-4147-A177-3AD203B41FA5}">
                      <a16:colId xmlns:a16="http://schemas.microsoft.com/office/drawing/2014/main" val="496519163"/>
                    </a:ext>
                  </a:extLst>
                </a:gridCol>
              </a:tblGrid>
              <a:tr h="194536">
                <a:tc>
                  <a:txBody>
                    <a:bodyPr/>
                    <a:lstStyle/>
                    <a:p>
                      <a:r>
                        <a:rPr lang="en-GB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818118"/>
                  </a:ext>
                </a:extLst>
              </a:tr>
              <a:tr h="353943">
                <a:tc>
                  <a:txBody>
                    <a:bodyPr/>
                    <a:lstStyle/>
                    <a:p>
                      <a:r>
                        <a:rPr lang="en-GB" dirty="0"/>
                        <a:t>Offices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6671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9C4D66A-9C2C-4CF0-B08F-C0861A511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45" y="1843826"/>
            <a:ext cx="4895399" cy="29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88B3D-3FB9-4D4E-B58A-AC9D1C571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" y="1903514"/>
            <a:ext cx="4505954" cy="37152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7E869-B96B-406C-9AE6-E344BAAF8794}"/>
              </a:ext>
            </a:extLst>
          </p:cNvPr>
          <p:cNvSpPr txBox="1"/>
          <p:nvPr/>
        </p:nvSpPr>
        <p:spPr>
          <a:xfrm>
            <a:off x="8078523" y="774006"/>
            <a:ext cx="3922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Workshop/</a:t>
            </a:r>
            <a:r>
              <a:rPr lang="en-GB" sz="4000" b="1" dirty="0" err="1"/>
              <a:t>fablab</a:t>
            </a:r>
            <a:endParaRPr lang="en-GB" sz="4000" b="1" dirty="0"/>
          </a:p>
          <a:p>
            <a:r>
              <a:rPr lang="en-GB" sz="4000" b="1" dirty="0"/>
              <a:t>Library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C75A5-498B-45B4-8A72-C9FC680A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24</a:t>
            </a:fld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4EB4D5-431F-42A0-A1FF-48F78D3C5F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672"/>
            <a:ext cx="5191850" cy="3588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F6D4A-E198-43E4-A725-C8DF75602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6326"/>
            <a:ext cx="5002635" cy="26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82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62" y="136525"/>
            <a:ext cx="10515600" cy="1325563"/>
          </a:xfrm>
        </p:spPr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7E869-B96B-406C-9AE6-E344BAAF8794}"/>
              </a:ext>
            </a:extLst>
          </p:cNvPr>
          <p:cNvSpPr txBox="1"/>
          <p:nvPr/>
        </p:nvSpPr>
        <p:spPr>
          <a:xfrm>
            <a:off x="8078523" y="774006"/>
            <a:ext cx="3922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Workshop/</a:t>
            </a:r>
            <a:r>
              <a:rPr lang="en-GB" sz="4000" b="1" dirty="0" err="1"/>
              <a:t>fablab</a:t>
            </a:r>
            <a:endParaRPr lang="en-GB" sz="4000" b="1" dirty="0"/>
          </a:p>
          <a:p>
            <a:r>
              <a:rPr lang="en-GB" sz="4000" b="1" dirty="0"/>
              <a:t>Library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C75A5-498B-45B4-8A72-C9FC680A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25</a:t>
            </a:fld>
            <a:endParaRPr lang="nl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10C66B-37D3-4D01-AFB8-90735A17F9D7}"/>
              </a:ext>
            </a:extLst>
          </p:cNvPr>
          <p:cNvGrpSpPr/>
          <p:nvPr/>
        </p:nvGrpSpPr>
        <p:grpSpPr>
          <a:xfrm>
            <a:off x="-35021" y="939887"/>
            <a:ext cx="5344271" cy="3642513"/>
            <a:chOff x="38700" y="2100934"/>
            <a:chExt cx="5344271" cy="36425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E9AC5-D73F-4523-9D8C-4C9B475BA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1" y="2100934"/>
              <a:ext cx="5191850" cy="358895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DD0EEC-E5C6-474A-9FD8-095FAEE4A677}"/>
                </a:ext>
              </a:extLst>
            </p:cNvPr>
            <p:cNvGrpSpPr/>
            <p:nvPr/>
          </p:nvGrpSpPr>
          <p:grpSpPr>
            <a:xfrm>
              <a:off x="38700" y="3134544"/>
              <a:ext cx="3453507" cy="2608903"/>
              <a:chOff x="38700" y="3134544"/>
              <a:chExt cx="3453507" cy="26089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7C9688-4E21-4D25-9D58-09A90A988C5C}"/>
                  </a:ext>
                </a:extLst>
              </p:cNvPr>
              <p:cNvSpPr txBox="1"/>
              <p:nvPr/>
            </p:nvSpPr>
            <p:spPr>
              <a:xfrm flipH="1">
                <a:off x="521533" y="5374115"/>
                <a:ext cx="2970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Workshop/ </a:t>
                </a:r>
                <a:r>
                  <a:rPr lang="en-GB" dirty="0" err="1"/>
                  <a:t>Fablab</a:t>
                </a:r>
                <a:r>
                  <a:rPr lang="en-GB" dirty="0"/>
                  <a:t> 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424FE9-105E-4C8F-8CAE-9663073002B1}"/>
                  </a:ext>
                </a:extLst>
              </p:cNvPr>
              <p:cNvSpPr txBox="1"/>
              <p:nvPr/>
            </p:nvSpPr>
            <p:spPr>
              <a:xfrm flipH="1">
                <a:off x="38700" y="3134544"/>
                <a:ext cx="839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Library 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4A6C8C1-CAA6-4C1F-A715-81E310D34E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9" t="39709" r="78029" b="44845"/>
              <a:stretch/>
            </p:blipFill>
            <p:spPr>
              <a:xfrm>
                <a:off x="880183" y="3534574"/>
                <a:ext cx="452307" cy="55435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721415-D601-4D16-A580-FDEF037D8F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3" t="66501" r="68710" b="19596"/>
              <a:stretch/>
            </p:blipFill>
            <p:spPr>
              <a:xfrm>
                <a:off x="628773" y="4475632"/>
                <a:ext cx="1149293" cy="498929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8F84A72-7F46-41D8-8B59-41AD3E921F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3419" y="4840449"/>
                <a:ext cx="0" cy="5872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F370B9-82ED-46B0-8CF9-338E671C5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952" y="3522588"/>
                <a:ext cx="452307" cy="184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2AE8794-FC66-41DA-A58F-7CA77E426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382339"/>
              </p:ext>
            </p:extLst>
          </p:nvPr>
        </p:nvGraphicFramePr>
        <p:xfrm>
          <a:off x="535012" y="4631447"/>
          <a:ext cx="4456438" cy="1829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219">
                  <a:extLst>
                    <a:ext uri="{9D8B030D-6E8A-4147-A177-3AD203B41FA5}">
                      <a16:colId xmlns:a16="http://schemas.microsoft.com/office/drawing/2014/main" val="2995472395"/>
                    </a:ext>
                  </a:extLst>
                </a:gridCol>
                <a:gridCol w="2228219">
                  <a:extLst>
                    <a:ext uri="{9D8B030D-6E8A-4147-A177-3AD203B41FA5}">
                      <a16:colId xmlns:a16="http://schemas.microsoft.com/office/drawing/2014/main" val="133419995"/>
                    </a:ext>
                  </a:extLst>
                </a:gridCol>
              </a:tblGrid>
              <a:tr h="236259">
                <a:tc>
                  <a:txBody>
                    <a:bodyPr/>
                    <a:lstStyle/>
                    <a:p>
                      <a:r>
                        <a:rPr lang="en-GB" dirty="0"/>
                        <a:t>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857001"/>
                  </a:ext>
                </a:extLst>
              </a:tr>
              <a:tr h="236259">
                <a:tc>
                  <a:txBody>
                    <a:bodyPr/>
                    <a:lstStyle/>
                    <a:p>
                      <a:r>
                        <a:rPr lang="en-GB" dirty="0"/>
                        <a:t>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20995"/>
                  </a:ext>
                </a:extLst>
              </a:tr>
              <a:tr h="236259">
                <a:tc>
                  <a:txBody>
                    <a:bodyPr/>
                    <a:lstStyle/>
                    <a:p>
                      <a:r>
                        <a:rPr lang="en-GB" dirty="0" err="1"/>
                        <a:t>Fablab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200582"/>
                  </a:ext>
                </a:extLst>
              </a:tr>
              <a:tr h="366403">
                <a:tc>
                  <a:txBody>
                    <a:bodyPr/>
                    <a:lstStyle/>
                    <a:p>
                      <a:r>
                        <a:rPr lang="en-GB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34191"/>
                  </a:ext>
                </a:extLst>
              </a:tr>
              <a:tr h="236259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64956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96AB12C-0757-4AC4-915C-533F3206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12" y="2546207"/>
            <a:ext cx="5091273" cy="26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2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88B3D-3FB9-4D4E-B58A-AC9D1C571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" y="1903514"/>
            <a:ext cx="4505954" cy="371526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B122-7D96-413F-97D2-C8B3E3E921AE}"/>
              </a:ext>
            </a:extLst>
          </p:cNvPr>
          <p:cNvSpPr txBox="1"/>
          <p:nvPr/>
        </p:nvSpPr>
        <p:spPr>
          <a:xfrm>
            <a:off x="8055227" y="877364"/>
            <a:ext cx="413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Community centre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11FCC6A-4503-4464-B030-F611D6AE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26</a:t>
            </a:fld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389BD5-2359-4753-9227-1959D0CBE8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1" y="1903514"/>
            <a:ext cx="5191850" cy="3588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514B5-D090-45AF-99E3-67D037FA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48" y="2350013"/>
            <a:ext cx="450595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26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B122-7D96-413F-97D2-C8B3E3E921AE}"/>
              </a:ext>
            </a:extLst>
          </p:cNvPr>
          <p:cNvSpPr txBox="1"/>
          <p:nvPr/>
        </p:nvSpPr>
        <p:spPr>
          <a:xfrm>
            <a:off x="7761612" y="858997"/>
            <a:ext cx="4136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Community </a:t>
            </a:r>
            <a:r>
              <a:rPr lang="en-GB" sz="4000" b="1" dirty="0" err="1"/>
              <a:t>center</a:t>
            </a:r>
            <a:endParaRPr lang="en-GB" sz="40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11FCC6A-4503-4464-B030-F611D6AE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BD6BA-43A5-4CB8-8FEA-3734456C9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0"/>
          <a:stretch/>
        </p:blipFill>
        <p:spPr>
          <a:xfrm>
            <a:off x="-92457" y="1442906"/>
            <a:ext cx="5191850" cy="2867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C38FB-EC23-42A9-975F-D7B9BCBDDF1B}"/>
              </a:ext>
            </a:extLst>
          </p:cNvPr>
          <p:cNvSpPr txBox="1"/>
          <p:nvPr/>
        </p:nvSpPr>
        <p:spPr>
          <a:xfrm flipH="1">
            <a:off x="680522" y="4085439"/>
            <a:ext cx="29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Community </a:t>
            </a:r>
            <a:r>
              <a:rPr lang="en-GB" dirty="0" err="1"/>
              <a:t>center</a:t>
            </a:r>
            <a:r>
              <a:rPr lang="en-GB" dirty="0"/>
              <a:t> / Gym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49A53-2612-4C13-9FDA-9B15B7EF5830}"/>
              </a:ext>
            </a:extLst>
          </p:cNvPr>
          <p:cNvCxnSpPr>
            <a:cxnSpLocks/>
          </p:cNvCxnSpPr>
          <p:nvPr/>
        </p:nvCxnSpPr>
        <p:spPr>
          <a:xfrm flipV="1">
            <a:off x="2025138" y="2865671"/>
            <a:ext cx="0" cy="1219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F78BAA-B853-4C88-A9E1-7181BA470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827578"/>
              </p:ext>
            </p:extLst>
          </p:nvPr>
        </p:nvGraphicFramePr>
        <p:xfrm>
          <a:off x="319266" y="4656388"/>
          <a:ext cx="43684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202">
                  <a:extLst>
                    <a:ext uri="{9D8B030D-6E8A-4147-A177-3AD203B41FA5}">
                      <a16:colId xmlns:a16="http://schemas.microsoft.com/office/drawing/2014/main" val="2898911247"/>
                    </a:ext>
                  </a:extLst>
                </a:gridCol>
                <a:gridCol w="2184202">
                  <a:extLst>
                    <a:ext uri="{9D8B030D-6E8A-4147-A177-3AD203B41FA5}">
                      <a16:colId xmlns:a16="http://schemas.microsoft.com/office/drawing/2014/main" val="151923516"/>
                    </a:ext>
                  </a:extLst>
                </a:gridCol>
              </a:tblGrid>
              <a:tr h="280212">
                <a:tc>
                  <a:txBody>
                    <a:bodyPr/>
                    <a:lstStyle/>
                    <a:p>
                      <a:r>
                        <a:rPr lang="en-GB" dirty="0"/>
                        <a:t>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02116"/>
                  </a:ext>
                </a:extLst>
              </a:tr>
              <a:tr h="280212">
                <a:tc>
                  <a:txBody>
                    <a:bodyPr/>
                    <a:lstStyle/>
                    <a:p>
                      <a:r>
                        <a:rPr lang="en-GB" dirty="0"/>
                        <a:t>Community </a:t>
                      </a:r>
                      <a:r>
                        <a:rPr lang="en-GB" dirty="0" err="1"/>
                        <a:t>center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05938"/>
                  </a:ext>
                </a:extLst>
              </a:tr>
              <a:tr h="280212">
                <a:tc>
                  <a:txBody>
                    <a:bodyPr/>
                    <a:lstStyle/>
                    <a:p>
                      <a:r>
                        <a:rPr lang="en-GB" dirty="0"/>
                        <a:t>Gym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398526"/>
                  </a:ext>
                </a:extLst>
              </a:tr>
              <a:tr h="280212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0229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517B11D-40E0-43BD-A414-F8AB1C924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55" y="2328416"/>
            <a:ext cx="450595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91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88B3D-3FB9-4D4E-B58A-AC9D1C571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" y="1903514"/>
            <a:ext cx="4505954" cy="371526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A8971-8E84-49C2-A6DD-EFF62564D2DA}"/>
              </a:ext>
            </a:extLst>
          </p:cNvPr>
          <p:cNvSpPr txBox="1"/>
          <p:nvPr/>
        </p:nvSpPr>
        <p:spPr>
          <a:xfrm>
            <a:off x="8396023" y="813864"/>
            <a:ext cx="330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Cinematheque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7E6C-EA9E-48CA-9199-4555F670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28</a:t>
            </a:fld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A886CA-7A96-412D-A407-E28FA316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" y="1901970"/>
            <a:ext cx="5191850" cy="358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7F1D2-D144-4E21-890B-39240432C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15" y="2072206"/>
            <a:ext cx="4779629" cy="31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A8971-8E84-49C2-A6DD-EFF62564D2DA}"/>
              </a:ext>
            </a:extLst>
          </p:cNvPr>
          <p:cNvSpPr txBox="1"/>
          <p:nvPr/>
        </p:nvSpPr>
        <p:spPr>
          <a:xfrm>
            <a:off x="8421190" y="721004"/>
            <a:ext cx="3302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Cinematheque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7E6C-EA9E-48CA-9199-4555F670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29</a:t>
            </a:fld>
            <a:endParaRPr lang="nl-NL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CFE9DD-DB9E-4684-AE07-4FDF0CEF6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57607"/>
              </p:ext>
            </p:extLst>
          </p:nvPr>
        </p:nvGraphicFramePr>
        <p:xfrm>
          <a:off x="563925" y="5367663"/>
          <a:ext cx="4064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864137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913109"/>
                    </a:ext>
                  </a:extLst>
                </a:gridCol>
              </a:tblGrid>
              <a:tr h="277667">
                <a:tc>
                  <a:txBody>
                    <a:bodyPr/>
                    <a:lstStyle/>
                    <a:p>
                      <a:r>
                        <a:rPr lang="en-GB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4895"/>
                  </a:ext>
                </a:extLst>
              </a:tr>
              <a:tr h="277667">
                <a:tc>
                  <a:txBody>
                    <a:bodyPr/>
                    <a:lstStyle/>
                    <a:p>
                      <a:r>
                        <a:rPr lang="en-GB" dirty="0"/>
                        <a:t>Cinematheque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07764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2785DF7-EE9A-4C77-84C1-25F32AFF7F27}"/>
              </a:ext>
            </a:extLst>
          </p:cNvPr>
          <p:cNvGrpSpPr/>
          <p:nvPr/>
        </p:nvGrpSpPr>
        <p:grpSpPr>
          <a:xfrm>
            <a:off x="0" y="1765594"/>
            <a:ext cx="5191850" cy="3634592"/>
            <a:chOff x="0" y="1765594"/>
            <a:chExt cx="5191850" cy="363459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6F63F5-0CC6-4784-9906-A07D95D5C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5" t="28218" r="75681" b="58283"/>
            <a:stretch/>
          </p:blipFill>
          <p:spPr>
            <a:xfrm>
              <a:off x="704675" y="2809027"/>
              <a:ext cx="553674" cy="48446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83AC30-7DF6-4FC6-9864-C8366850CAFB}"/>
                </a:ext>
              </a:extLst>
            </p:cNvPr>
            <p:cNvGrpSpPr/>
            <p:nvPr/>
          </p:nvGrpSpPr>
          <p:grpSpPr>
            <a:xfrm>
              <a:off x="0" y="1765594"/>
              <a:ext cx="5191850" cy="3634592"/>
              <a:chOff x="0" y="1765594"/>
              <a:chExt cx="5191850" cy="363459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4161C9-420A-43B5-BF65-2003C72AA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811235"/>
                <a:ext cx="5191850" cy="358895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F47F6D-F568-45D7-A11A-7B537C7C1C0D}"/>
                  </a:ext>
                </a:extLst>
              </p:cNvPr>
              <p:cNvSpPr txBox="1"/>
              <p:nvPr/>
            </p:nvSpPr>
            <p:spPr>
              <a:xfrm flipH="1">
                <a:off x="1329045" y="1765594"/>
                <a:ext cx="2970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Cinematheque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701E46E-B935-4FE3-83D8-41600219B6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4" t="34156" r="77217" b="57896"/>
              <a:stretch/>
            </p:blipFill>
            <p:spPr>
              <a:xfrm>
                <a:off x="771788" y="3008266"/>
                <a:ext cx="419449" cy="285226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509EEF5-3A25-4699-AF3D-90459F2C5F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6273" y="2092873"/>
                <a:ext cx="793563" cy="105800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A3B681F-B965-4C8A-9731-34F1DB69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64" y="2038529"/>
            <a:ext cx="4779629" cy="31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C34E0-2BD5-4372-8169-628FF68C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Goals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E0E338A-7AEC-4DAE-BEB0-B8B3161F5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37" y="1882067"/>
            <a:ext cx="9154736" cy="3915795"/>
          </a:xfrm>
        </p:spPr>
      </p:pic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87A8E5FB-AA1E-43B1-BF91-79BF7A92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</a:t>
            </a:fld>
            <a:endParaRPr lang="nl-NL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99782C0-FE66-45FE-B55B-E886545F235A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45952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1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97BB7-BA08-431F-B4C6-C57746C60F0D}"/>
              </a:ext>
            </a:extLst>
          </p:cNvPr>
          <p:cNvSpPr txBox="1"/>
          <p:nvPr/>
        </p:nvSpPr>
        <p:spPr>
          <a:xfrm>
            <a:off x="8408723" y="737664"/>
            <a:ext cx="2753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Café/Pub &amp; </a:t>
            </a:r>
          </a:p>
          <a:p>
            <a:r>
              <a:rPr lang="en-GB" sz="4000" b="1" dirty="0"/>
              <a:t>restaurant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05355-F1C9-4B8A-85FD-A03D17F8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30</a:t>
            </a:fld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70734C-C8D9-4FD7-B90E-54108C66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672"/>
            <a:ext cx="5191850" cy="3588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A7F11-E722-43CA-AA36-82583FFF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50" y="2200844"/>
            <a:ext cx="4824605" cy="31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7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94" y="89143"/>
            <a:ext cx="10515600" cy="1325563"/>
          </a:xfrm>
        </p:spPr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97BB7-BA08-431F-B4C6-C57746C60F0D}"/>
              </a:ext>
            </a:extLst>
          </p:cNvPr>
          <p:cNvSpPr txBox="1"/>
          <p:nvPr/>
        </p:nvSpPr>
        <p:spPr>
          <a:xfrm>
            <a:off x="8408723" y="737664"/>
            <a:ext cx="2753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Café/Pub &amp; </a:t>
            </a:r>
          </a:p>
          <a:p>
            <a:r>
              <a:rPr lang="en-GB" sz="4000" b="1" dirty="0"/>
              <a:t>restaurant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05355-F1C9-4B8A-85FD-A03D17F8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31</a:t>
            </a:fld>
            <a:endParaRPr lang="nl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C6DAEF-B40B-4E5D-A438-EC536E4333C6}"/>
              </a:ext>
            </a:extLst>
          </p:cNvPr>
          <p:cNvGrpSpPr/>
          <p:nvPr/>
        </p:nvGrpSpPr>
        <p:grpSpPr>
          <a:xfrm>
            <a:off x="-141082" y="1215299"/>
            <a:ext cx="7121693" cy="3951015"/>
            <a:chOff x="68643" y="1768972"/>
            <a:chExt cx="7121693" cy="39510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DDA6E1-A7FF-4B4C-B44E-C6CA2FEFADD5}"/>
                </a:ext>
              </a:extLst>
            </p:cNvPr>
            <p:cNvGrpSpPr/>
            <p:nvPr/>
          </p:nvGrpSpPr>
          <p:grpSpPr>
            <a:xfrm>
              <a:off x="68643" y="2061103"/>
              <a:ext cx="5191850" cy="3658884"/>
              <a:chOff x="68643" y="2061103"/>
              <a:chExt cx="5191850" cy="365888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BB6E2E-C0AD-4E90-9AF0-F43418E94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43" y="2061103"/>
                <a:ext cx="5191850" cy="35889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8CD0812-86D9-4F82-981D-7D978D73E0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46" t="76784" r="23573" b="-473"/>
              <a:stretch/>
            </p:blipFill>
            <p:spPr>
              <a:xfrm>
                <a:off x="3254928" y="4869787"/>
                <a:ext cx="964734" cy="8502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E0EADEA-176B-4297-A702-2C87C364BB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4" t="22403" r="77053" b="63124"/>
              <a:stretch/>
            </p:blipFill>
            <p:spPr>
              <a:xfrm>
                <a:off x="771787" y="2843868"/>
                <a:ext cx="494952" cy="519427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1129D6-1641-4AA2-ACA7-36C7800B20BF}"/>
                </a:ext>
              </a:extLst>
            </p:cNvPr>
            <p:cNvSpPr txBox="1"/>
            <p:nvPr/>
          </p:nvSpPr>
          <p:spPr>
            <a:xfrm flipH="1">
              <a:off x="1179231" y="1768972"/>
              <a:ext cx="2970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Café ground floor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4FC921-899F-4AF6-ADFC-6A31FEB73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125" y="2092873"/>
              <a:ext cx="665712" cy="9858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05618-B2B2-423F-91ED-756F09C26DAD}"/>
                </a:ext>
              </a:extLst>
            </p:cNvPr>
            <p:cNvSpPr txBox="1"/>
            <p:nvPr/>
          </p:nvSpPr>
          <p:spPr>
            <a:xfrm flipH="1">
              <a:off x="4219662" y="4865662"/>
              <a:ext cx="2970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Restaurant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CADA5-A6B3-4215-8092-325F4EB59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401" y="5159229"/>
              <a:ext cx="713763" cy="159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46D9405-C7B6-49AD-A149-280E64E9C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12352"/>
              </p:ext>
            </p:extLst>
          </p:nvPr>
        </p:nvGraphicFramePr>
        <p:xfrm>
          <a:off x="562062" y="5096381"/>
          <a:ext cx="440235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178">
                  <a:extLst>
                    <a:ext uri="{9D8B030D-6E8A-4147-A177-3AD203B41FA5}">
                      <a16:colId xmlns:a16="http://schemas.microsoft.com/office/drawing/2014/main" val="325941363"/>
                    </a:ext>
                  </a:extLst>
                </a:gridCol>
                <a:gridCol w="2201178">
                  <a:extLst>
                    <a:ext uri="{9D8B030D-6E8A-4147-A177-3AD203B41FA5}">
                      <a16:colId xmlns:a16="http://schemas.microsoft.com/office/drawing/2014/main" val="709755210"/>
                    </a:ext>
                  </a:extLst>
                </a:gridCol>
              </a:tblGrid>
              <a:tr h="222080">
                <a:tc>
                  <a:txBody>
                    <a:bodyPr/>
                    <a:lstStyle/>
                    <a:p>
                      <a:r>
                        <a:rPr lang="en-GB" dirty="0"/>
                        <a:t>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9745"/>
                  </a:ext>
                </a:extLst>
              </a:tr>
              <a:tr h="222080">
                <a:tc>
                  <a:txBody>
                    <a:bodyPr/>
                    <a:lstStyle/>
                    <a:p>
                      <a:r>
                        <a:rPr lang="en-GB" dirty="0"/>
                        <a:t>Café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24465"/>
                  </a:ext>
                </a:extLst>
              </a:tr>
              <a:tr h="222080">
                <a:tc>
                  <a:txBody>
                    <a:bodyPr/>
                    <a:lstStyle/>
                    <a:p>
                      <a:r>
                        <a:rPr lang="en-GB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076226"/>
                  </a:ext>
                </a:extLst>
              </a:tr>
              <a:tr h="222080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9417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8C385BB-345A-410F-8CBC-A5DDDD66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12" y="2290195"/>
            <a:ext cx="4824605" cy="31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7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D4414-C98C-4C9A-BD66-6F9DC8F11556}"/>
              </a:ext>
            </a:extLst>
          </p:cNvPr>
          <p:cNvSpPr txBox="1"/>
          <p:nvPr/>
        </p:nvSpPr>
        <p:spPr>
          <a:xfrm>
            <a:off x="8396023" y="813864"/>
            <a:ext cx="1456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Shops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17E4CE-3630-4F68-882D-0894D83B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32</a:t>
            </a:fld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92719-A699-4BE2-A4F5-54921DE6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7" y="1690688"/>
            <a:ext cx="5191850" cy="3588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593993-280F-427D-AC2D-9235927E6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8" y="2221066"/>
            <a:ext cx="5085278" cy="28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D4414-C98C-4C9A-BD66-6F9DC8F11556}"/>
              </a:ext>
            </a:extLst>
          </p:cNvPr>
          <p:cNvSpPr txBox="1"/>
          <p:nvPr/>
        </p:nvSpPr>
        <p:spPr>
          <a:xfrm>
            <a:off x="8396023" y="813864"/>
            <a:ext cx="1456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Shops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17E4CE-3630-4F68-882D-0894D83B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33</a:t>
            </a:fld>
            <a:endParaRPr lang="nl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67FC81-176A-43F1-B759-336927238D74}"/>
              </a:ext>
            </a:extLst>
          </p:cNvPr>
          <p:cNvGrpSpPr/>
          <p:nvPr/>
        </p:nvGrpSpPr>
        <p:grpSpPr>
          <a:xfrm>
            <a:off x="0" y="927290"/>
            <a:ext cx="5191850" cy="4182203"/>
            <a:chOff x="0" y="1791356"/>
            <a:chExt cx="5191850" cy="41822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D92719-A699-4BE2-A4F5-54921DE6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91356"/>
              <a:ext cx="5191850" cy="35889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0B4184-883C-4929-837B-50CBA47A2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58" t="74439" r="41261"/>
            <a:stretch/>
          </p:blipFill>
          <p:spPr>
            <a:xfrm>
              <a:off x="2113558" y="4471472"/>
              <a:ext cx="964734" cy="9173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672DF2-F51F-41E7-88A3-7FA24D86C172}"/>
                </a:ext>
              </a:extLst>
            </p:cNvPr>
            <p:cNvSpPr txBox="1"/>
            <p:nvPr/>
          </p:nvSpPr>
          <p:spPr>
            <a:xfrm flipH="1">
              <a:off x="1656477" y="5128915"/>
              <a:ext cx="2970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Supermarket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90DC7D-CFF6-42EC-BA21-FA8B5B44A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420" y="4764949"/>
              <a:ext cx="243280" cy="4819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9BAEC2-E291-47FE-B428-F622444E4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5" t="72867" r="60520" b="15621"/>
            <a:stretch/>
          </p:blipFill>
          <p:spPr>
            <a:xfrm>
              <a:off x="1577597" y="4400121"/>
              <a:ext cx="494015" cy="41315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68DC7B-B231-44D8-BA1A-6B960AFFA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6311" y="4631497"/>
              <a:ext cx="592123" cy="7573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4ED9F3-0330-44CE-BFAE-B5051003D6DA}"/>
                </a:ext>
              </a:extLst>
            </p:cNvPr>
            <p:cNvSpPr txBox="1"/>
            <p:nvPr/>
          </p:nvSpPr>
          <p:spPr>
            <a:xfrm flipH="1">
              <a:off x="393097" y="5327228"/>
              <a:ext cx="2970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Art &amp; craft</a:t>
              </a:r>
            </a:p>
            <a:p>
              <a:r>
                <a:rPr lang="en-GB" dirty="0"/>
                <a:t>store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B9163BD-55AC-4A96-9287-4FEEB5F50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45390"/>
              </p:ext>
            </p:extLst>
          </p:nvPr>
        </p:nvGraphicFramePr>
        <p:xfrm>
          <a:off x="643410" y="5115559"/>
          <a:ext cx="42138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08">
                  <a:extLst>
                    <a:ext uri="{9D8B030D-6E8A-4147-A177-3AD203B41FA5}">
                      <a16:colId xmlns:a16="http://schemas.microsoft.com/office/drawing/2014/main" val="131585487"/>
                    </a:ext>
                  </a:extLst>
                </a:gridCol>
                <a:gridCol w="2106908">
                  <a:extLst>
                    <a:ext uri="{9D8B030D-6E8A-4147-A177-3AD203B41FA5}">
                      <a16:colId xmlns:a16="http://schemas.microsoft.com/office/drawing/2014/main" val="1945152818"/>
                    </a:ext>
                  </a:extLst>
                </a:gridCol>
              </a:tblGrid>
              <a:tr h="321262">
                <a:tc>
                  <a:txBody>
                    <a:bodyPr/>
                    <a:lstStyle/>
                    <a:p>
                      <a:r>
                        <a:rPr lang="en-GB" dirty="0"/>
                        <a:t>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29175"/>
                  </a:ext>
                </a:extLst>
              </a:tr>
              <a:tr h="321262">
                <a:tc>
                  <a:txBody>
                    <a:bodyPr/>
                    <a:lstStyle/>
                    <a:p>
                      <a:r>
                        <a:rPr lang="en-GB" dirty="0"/>
                        <a:t>Supermarket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88933"/>
                  </a:ext>
                </a:extLst>
              </a:tr>
              <a:tr h="333054">
                <a:tc>
                  <a:txBody>
                    <a:bodyPr/>
                    <a:lstStyle/>
                    <a:p>
                      <a:r>
                        <a:rPr lang="en-GB" dirty="0"/>
                        <a:t>Art &amp; Craft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19957"/>
                  </a:ext>
                </a:extLst>
              </a:tr>
              <a:tr h="321262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8165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56D4D49-B6DF-4E5A-BA7B-6AE5E8C49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8" y="2221066"/>
            <a:ext cx="5085278" cy="28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1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2491B-F0CE-4D5B-BB6F-5DD2EA5FA9A1}"/>
              </a:ext>
            </a:extLst>
          </p:cNvPr>
          <p:cNvSpPr txBox="1"/>
          <p:nvPr/>
        </p:nvSpPr>
        <p:spPr>
          <a:xfrm>
            <a:off x="8396023" y="813864"/>
            <a:ext cx="2945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Music school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4CCCC-2DBB-4665-8D3E-004543EE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34</a:t>
            </a:fld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3014B-76B6-4A30-8DE1-7D924C19BB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562"/>
            <a:ext cx="5191850" cy="3588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D36637-F71E-41D2-840A-CBF038C8F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76" y="2144835"/>
            <a:ext cx="5282323" cy="30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41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7702-7412-4A3C-82A5-3D4B92CE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and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2491B-F0CE-4D5B-BB6F-5DD2EA5FA9A1}"/>
              </a:ext>
            </a:extLst>
          </p:cNvPr>
          <p:cNvSpPr txBox="1"/>
          <p:nvPr/>
        </p:nvSpPr>
        <p:spPr>
          <a:xfrm>
            <a:off x="8396023" y="813864"/>
            <a:ext cx="2945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Music school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4CCCC-2DBB-4665-8D3E-004543EE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35</a:t>
            </a:fld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3014B-76B6-4A30-8DE1-7D924C19BB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9" y="1740169"/>
            <a:ext cx="5191850" cy="358895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DF1D10-76D1-4128-885D-0DDD93262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76481"/>
              </p:ext>
            </p:extLst>
          </p:nvPr>
        </p:nvGraphicFramePr>
        <p:xfrm>
          <a:off x="633602" y="5619750"/>
          <a:ext cx="414812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062">
                  <a:extLst>
                    <a:ext uri="{9D8B030D-6E8A-4147-A177-3AD203B41FA5}">
                      <a16:colId xmlns:a16="http://schemas.microsoft.com/office/drawing/2014/main" val="1319427553"/>
                    </a:ext>
                  </a:extLst>
                </a:gridCol>
                <a:gridCol w="2074062">
                  <a:extLst>
                    <a:ext uri="{9D8B030D-6E8A-4147-A177-3AD203B41FA5}">
                      <a16:colId xmlns:a16="http://schemas.microsoft.com/office/drawing/2014/main" val="138518127"/>
                    </a:ext>
                  </a:extLst>
                </a:gridCol>
              </a:tblGrid>
              <a:tr h="306232">
                <a:tc>
                  <a:txBody>
                    <a:bodyPr/>
                    <a:lstStyle/>
                    <a:p>
                      <a:r>
                        <a:rPr lang="en-GB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 (m^2)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398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Music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1596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662C65-47B1-4AC6-AEDE-9BDF6976DB26}"/>
              </a:ext>
            </a:extLst>
          </p:cNvPr>
          <p:cNvSpPr txBox="1"/>
          <p:nvPr/>
        </p:nvSpPr>
        <p:spPr>
          <a:xfrm flipH="1">
            <a:off x="239320" y="2139427"/>
            <a:ext cx="29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Music school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740BD-3BDA-48CE-B0AD-9ABD2F7CD662}"/>
              </a:ext>
            </a:extLst>
          </p:cNvPr>
          <p:cNvCxnSpPr>
            <a:cxnSpLocks/>
          </p:cNvCxnSpPr>
          <p:nvPr/>
        </p:nvCxnSpPr>
        <p:spPr>
          <a:xfrm>
            <a:off x="838200" y="2508759"/>
            <a:ext cx="363393" cy="290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54065B-5C0F-4ED3-93B7-BE8484FD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76" y="2144835"/>
            <a:ext cx="5282323" cy="30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6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DFBD-C48F-4223-A19D-D1B97059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18255"/>
            <a:ext cx="10515600" cy="1325563"/>
          </a:xfrm>
        </p:spPr>
        <p:txBody>
          <a:bodyPr/>
          <a:lstStyle/>
          <a:p>
            <a:r>
              <a:rPr lang="en-GB" b="1"/>
              <a:t>Underground parking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8847C-2A44-4968-92E6-075A0DEE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430FFED-3A5B-4DD0-9EA0-FC29448A1105}" type="slidenum">
              <a:rPr lang="nl-NL" smtClean="0"/>
              <a:t>36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3C2CD-7140-4102-AF5D-A752E6BEB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7"/>
          <a:stretch/>
        </p:blipFill>
        <p:spPr>
          <a:xfrm>
            <a:off x="1737727" y="1048544"/>
            <a:ext cx="8392696" cy="1570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4B719-D037-4EC5-80E5-A6C000EE177C}"/>
              </a:ext>
            </a:extLst>
          </p:cNvPr>
          <p:cNvSpPr/>
          <p:nvPr/>
        </p:nvSpPr>
        <p:spPr>
          <a:xfrm>
            <a:off x="9865811" y="681036"/>
            <a:ext cx="472073" cy="1166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9FD63-FEB6-47B3-BA14-0A31F2E20884}"/>
              </a:ext>
            </a:extLst>
          </p:cNvPr>
          <p:cNvSpPr txBox="1"/>
          <p:nvPr/>
        </p:nvSpPr>
        <p:spPr>
          <a:xfrm>
            <a:off x="1647825" y="2756393"/>
            <a:ext cx="218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Total: 60 units</a:t>
            </a:r>
          </a:p>
          <a:p>
            <a:r>
              <a:rPr lang="en-GB" b="1" dirty="0"/>
              <a:t>Total area: 1500 m^2</a:t>
            </a:r>
          </a:p>
        </p:txBody>
      </p:sp>
    </p:spTree>
    <p:extLst>
      <p:ext uri="{BB962C8B-B14F-4D97-AF65-F5344CB8AC3E}">
        <p14:creationId xmlns:p14="http://schemas.microsoft.com/office/powerpoint/2010/main" val="378694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1C52-BD18-4FD3-82D8-F576FDA5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37</a:t>
            </a:fld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F3A9F-E545-4A4A-8EC5-5D960B3253B1}"/>
              </a:ext>
            </a:extLst>
          </p:cNvPr>
          <p:cNvSpPr txBox="1"/>
          <p:nvPr/>
        </p:nvSpPr>
        <p:spPr>
          <a:xfrm>
            <a:off x="4495800" y="838200"/>
            <a:ext cx="2081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Checklist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3592CA-1086-4D1D-86DB-C91B57DDD47C}"/>
              </a:ext>
            </a:extLst>
          </p:cNvPr>
          <p:cNvGrpSpPr/>
          <p:nvPr/>
        </p:nvGrpSpPr>
        <p:grpSpPr>
          <a:xfrm>
            <a:off x="1086635" y="2041059"/>
            <a:ext cx="10018729" cy="3693319"/>
            <a:chOff x="1086635" y="2041059"/>
            <a:chExt cx="10018729" cy="36933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069D5C-3A04-4A58-AD5D-008CF530CC7A}"/>
                </a:ext>
              </a:extLst>
            </p:cNvPr>
            <p:cNvGrpSpPr/>
            <p:nvPr/>
          </p:nvGrpSpPr>
          <p:grpSpPr>
            <a:xfrm>
              <a:off x="1086635" y="2041059"/>
              <a:ext cx="10018729" cy="3693319"/>
              <a:chOff x="973121" y="964734"/>
              <a:chExt cx="8498049" cy="369331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16A6A-54FF-4214-8668-30B35FEDF4B4}"/>
                  </a:ext>
                </a:extLst>
              </p:cNvPr>
              <p:cNvSpPr txBox="1"/>
              <p:nvPr/>
            </p:nvSpPr>
            <p:spPr>
              <a:xfrm>
                <a:off x="973121" y="964734"/>
                <a:ext cx="849804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Total Area = 18,560 m^2 =&gt; 50% of 18,560 = 9280 m^2</a:t>
                </a:r>
              </a:p>
              <a:p>
                <a:r>
                  <a:rPr lang="en-GB" dirty="0"/>
                  <a:t>Area build: 200 + 395 + 230 + 215 + 320 + 500 + 400 + 6000 = 8260 m^2 = 44% Area used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100 – 44 = 56% Green</a:t>
                </a:r>
              </a:p>
              <a:p>
                <a:endParaRPr lang="en-GB" dirty="0"/>
              </a:p>
              <a:p>
                <a:r>
                  <a:rPr lang="en-GB" dirty="0"/>
                  <a:t>Student housing: 40 units</a:t>
                </a:r>
              </a:p>
              <a:p>
                <a:r>
                  <a:rPr lang="en-GB" dirty="0"/>
                  <a:t>Assisted living: 20 units</a:t>
                </a:r>
              </a:p>
              <a:p>
                <a:r>
                  <a:rPr lang="en-GB" dirty="0"/>
                  <a:t>Starter housing: 60 units</a:t>
                </a:r>
              </a:p>
              <a:p>
                <a:r>
                  <a:rPr lang="en-GB" dirty="0"/>
                  <a:t>Communal spaces </a:t>
                </a:r>
              </a:p>
              <a:p>
                <a:r>
                  <a:rPr lang="en-GB" dirty="0"/>
                  <a:t>(For underground parking see Program of Requirements)</a:t>
                </a:r>
              </a:p>
              <a:p>
                <a:r>
                  <a:rPr lang="en-GB" dirty="0"/>
                  <a:t>Design goals qualitative and quantitative optimised (through point cloud and logical reasoning)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31BF38-327E-4C6A-B28C-5FBD1D47E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928" y="2352675"/>
                <a:ext cx="554609" cy="37932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D90FE46-EE4B-417E-B704-168DF5F9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450" y="2958956"/>
                <a:ext cx="269434" cy="1842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476F3C3-0DEF-4D96-A278-A104B6680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2733" y="3243517"/>
                <a:ext cx="269434" cy="18427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2DDA823-F099-4DDE-B63E-C9850A8A7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4827" y="3548256"/>
                <a:ext cx="269434" cy="1842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99F4D6-B739-48EC-8A17-9DFF8AA32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3494" y="3800669"/>
                <a:ext cx="269434" cy="184278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77B2CA-03FE-4B16-AC52-565C4D63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398" y="5423807"/>
              <a:ext cx="269434" cy="18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713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AFDE-6D3D-4788-BE4D-6F443079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95512"/>
            <a:ext cx="10515600" cy="1325563"/>
          </a:xfrm>
        </p:spPr>
        <p:txBody>
          <a:bodyPr>
            <a:normAutofit/>
          </a:bodyPr>
          <a:lstStyle/>
          <a:p>
            <a:r>
              <a:rPr lang="en-GB" sz="6600" b="1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7613-0A95-4FEB-B2BA-A2EB1C4F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73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B2157-5AAC-4ACB-A8BD-597C743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Goals</a:t>
            </a:r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BD37DAAC-C2C4-4674-B5C8-D2B30CB2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4</a:t>
            </a:fld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6AD15BFD-CB29-43A0-84C7-FD85DE510F6A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45952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ED5F7C9C-65B9-4343-BC55-AA1200DF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76" y="1825625"/>
            <a:ext cx="7739048" cy="4351338"/>
          </a:xfrm>
        </p:spPr>
      </p:pic>
    </p:spTree>
    <p:extLst>
      <p:ext uri="{BB962C8B-B14F-4D97-AF65-F5344CB8AC3E}">
        <p14:creationId xmlns:p14="http://schemas.microsoft.com/office/powerpoint/2010/main" val="292295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31643-BBCE-446F-87B9-D6C1232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Program</a:t>
            </a:r>
            <a:endParaRPr lang="nl-NL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5DABB9C-3838-444E-9D54-211533012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25" y="1825625"/>
            <a:ext cx="4092149" cy="4351338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F59ED1-FD4F-4F48-8D64-EE694A4F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5</a:t>
            </a:fld>
            <a:endParaRPr lang="nl-NL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E2144A22-A68F-4A5B-B46A-866A637A22B2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53064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9FE6C68-EC44-4584-BBD9-EC5FCB091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2" cy="5856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C5D92-206F-4A13-A40A-E79A1FC8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information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3A61CF7-0D0D-4F0B-BF86-CAF01DA2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6</a:t>
            </a:fld>
            <a:endParaRPr lang="nl-NL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93D26B7-59F2-4993-805F-382606DF306C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772456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3FD3933-6506-494D-AF48-DE146C75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8" y="500718"/>
            <a:ext cx="8291004" cy="5856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3AE6EE-65B2-49E8-B152-B95A2E7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Evaluation</a:t>
            </a:r>
            <a:endParaRPr lang="nl-NL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1E39BE57-E84C-4CBD-BABF-B36807915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1"/>
          <a:stretch/>
        </p:blipFill>
        <p:spPr>
          <a:xfrm>
            <a:off x="1041216" y="1690688"/>
            <a:ext cx="1344876" cy="434912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1D217279-EAFB-4AF5-9E51-E80BA7102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r="-1980" b="82034"/>
          <a:stretch/>
        </p:blipFill>
        <p:spPr>
          <a:xfrm>
            <a:off x="872490" y="1690688"/>
            <a:ext cx="1630680" cy="78135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C87295-66FD-4716-97FE-908E3A30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7</a:t>
            </a:fld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96CA6646-6B4D-44E7-9FBA-5C13F86C3EBD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66780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00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00FC03A-F7E1-458F-B488-D2AB529D6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2" cy="5856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3AE6EE-65B2-49E8-B152-B95A2E7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Evaluation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AF4D00B-AC1B-4AE4-8E1F-66F1429FA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1"/>
          <a:stretch/>
        </p:blipFill>
        <p:spPr>
          <a:xfrm>
            <a:off x="1041216" y="1690688"/>
            <a:ext cx="1344876" cy="434912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E68DADC-96BA-4A50-9B80-D5DCA82D0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r="-1980" b="82034"/>
          <a:stretch/>
        </p:blipFill>
        <p:spPr>
          <a:xfrm>
            <a:off x="872490" y="2414588"/>
            <a:ext cx="1630680" cy="78135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32FCDAF-3B7F-4F13-8BA3-153BF94C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8</a:t>
            </a:fld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40907F79-38EF-4008-9E51-DA75D0DEDD4F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66780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1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EC18294-42B2-487A-BDC3-A46E33F5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19" y="500718"/>
            <a:ext cx="8291002" cy="58565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3AE6EE-65B2-49E8-B152-B95A2E7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Evaluation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CBF9A4-EDBD-4F13-B478-725F5FEAE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1"/>
          <a:stretch/>
        </p:blipFill>
        <p:spPr>
          <a:xfrm>
            <a:off x="1041216" y="1690688"/>
            <a:ext cx="1344876" cy="434912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1AADB91-3F2D-4A6E-A7AB-7CB35D5F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r="-1980" b="82034"/>
          <a:stretch/>
        </p:blipFill>
        <p:spPr>
          <a:xfrm>
            <a:off x="872490" y="3152478"/>
            <a:ext cx="1630680" cy="78135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28CCABF-7585-4309-9B4D-CB269154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FED-3A5B-4DD0-9EA0-FC29448A1105}" type="slidenum">
              <a:rPr lang="nl-NL" smtClean="0"/>
              <a:t>9</a:t>
            </a:fld>
            <a:endParaRPr lang="nl-NL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D2451DDD-2D4F-4D50-BB59-4A91B03050C0}"/>
              </a:ext>
            </a:extLst>
          </p:cNvPr>
          <p:cNvCxnSpPr>
            <a:cxnSpLocks/>
          </p:cNvCxnSpPr>
          <p:nvPr/>
        </p:nvCxnSpPr>
        <p:spPr>
          <a:xfrm>
            <a:off x="-805601" y="1280160"/>
            <a:ext cx="66780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656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481</Words>
  <Application>Microsoft Office PowerPoint</Application>
  <PresentationFormat>Widescreen</PresentationFormat>
  <Paragraphs>190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Kantoorthema</vt:lpstr>
      <vt:lpstr>Acrobat Document</vt:lpstr>
      <vt:lpstr>Het Gebouw</vt:lpstr>
      <vt:lpstr>Design Goals</vt:lpstr>
      <vt:lpstr>Design Goals</vt:lpstr>
      <vt:lpstr>Design Goals</vt:lpstr>
      <vt:lpstr>Overall Program</vt:lpstr>
      <vt:lpstr>Environmental information</vt:lpstr>
      <vt:lpstr>Point cloud Evaluation</vt:lpstr>
      <vt:lpstr>Point cloud Evaluation</vt:lpstr>
      <vt:lpstr>Point cloud Evaluation</vt:lpstr>
      <vt:lpstr>Point cloud Evaluation</vt:lpstr>
      <vt:lpstr>Point cloud Evaluation</vt:lpstr>
      <vt:lpstr>Point cloud Evaluation</vt:lpstr>
      <vt:lpstr>Point Value Computation</vt:lpstr>
      <vt:lpstr>Point Value Computation</vt:lpstr>
      <vt:lpstr>Geometry Creation</vt:lpstr>
      <vt:lpstr>Geometry Creation</vt:lpstr>
      <vt:lpstr>A* Algorithm</vt:lpstr>
      <vt:lpstr>Path finding (A*)</vt:lpstr>
      <vt:lpstr>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Point cloud and Design</vt:lpstr>
      <vt:lpstr>Underground parking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Baqir</dc:creator>
  <cp:lastModifiedBy>Baqir</cp:lastModifiedBy>
  <cp:revision>15</cp:revision>
  <dcterms:created xsi:type="dcterms:W3CDTF">2019-01-21T16:17:38Z</dcterms:created>
  <dcterms:modified xsi:type="dcterms:W3CDTF">2019-01-25T09:49:29Z</dcterms:modified>
</cp:coreProperties>
</file>